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8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54"/>
  </p:notesMasterIdLst>
  <p:sldIdLst>
    <p:sldId id="301" r:id="rId2"/>
    <p:sldId id="265" r:id="rId3"/>
    <p:sldId id="417" r:id="rId4"/>
    <p:sldId id="502" r:id="rId5"/>
    <p:sldId id="503" r:id="rId6"/>
    <p:sldId id="504" r:id="rId7"/>
    <p:sldId id="505" r:id="rId8"/>
    <p:sldId id="556" r:id="rId9"/>
    <p:sldId id="558" r:id="rId10"/>
    <p:sldId id="557" r:id="rId11"/>
    <p:sldId id="506" r:id="rId12"/>
    <p:sldId id="508" r:id="rId13"/>
    <p:sldId id="509" r:id="rId14"/>
    <p:sldId id="510" r:id="rId15"/>
    <p:sldId id="511" r:id="rId16"/>
    <p:sldId id="512" r:id="rId17"/>
    <p:sldId id="551" r:id="rId18"/>
    <p:sldId id="552" r:id="rId19"/>
    <p:sldId id="553" r:id="rId20"/>
    <p:sldId id="554" r:id="rId21"/>
    <p:sldId id="513" r:id="rId22"/>
    <p:sldId id="561" r:id="rId23"/>
    <p:sldId id="555" r:id="rId24"/>
    <p:sldId id="560" r:id="rId25"/>
    <p:sldId id="517" r:id="rId26"/>
    <p:sldId id="534" r:id="rId27"/>
    <p:sldId id="535" r:id="rId28"/>
    <p:sldId id="536" r:id="rId29"/>
    <p:sldId id="537" r:id="rId30"/>
    <p:sldId id="538" r:id="rId31"/>
    <p:sldId id="539" r:id="rId32"/>
    <p:sldId id="540" r:id="rId33"/>
    <p:sldId id="531" r:id="rId34"/>
    <p:sldId id="543" r:id="rId35"/>
    <p:sldId id="544" r:id="rId36"/>
    <p:sldId id="545" r:id="rId37"/>
    <p:sldId id="546" r:id="rId38"/>
    <p:sldId id="547" r:id="rId39"/>
    <p:sldId id="548" r:id="rId40"/>
    <p:sldId id="549" r:id="rId41"/>
    <p:sldId id="550" r:id="rId42"/>
    <p:sldId id="525" r:id="rId43"/>
    <p:sldId id="514" r:id="rId44"/>
    <p:sldId id="516" r:id="rId45"/>
    <p:sldId id="518" r:id="rId46"/>
    <p:sldId id="519" r:id="rId47"/>
    <p:sldId id="520" r:id="rId48"/>
    <p:sldId id="521" r:id="rId49"/>
    <p:sldId id="522" r:id="rId50"/>
    <p:sldId id="497" r:id="rId51"/>
    <p:sldId id="523" r:id="rId52"/>
    <p:sldId id="524" r:id="rId53"/>
  </p:sldIdLst>
  <p:sldSz cx="12192000" cy="6858000"/>
  <p:notesSz cx="6858000" cy="9144000"/>
  <p:embeddedFontLst>
    <p:embeddedFont>
      <p:font typeface="Cambria Math" panose="02040503050406030204" pitchFamily="18" charset="0"/>
      <p:regular r:id="rId55"/>
    </p:embeddedFont>
    <p:embeddedFont>
      <p:font typeface="Lato" panose="020F0502020204030203" pitchFamily="34" charset="0"/>
      <p:regular r:id="rId56"/>
      <p:bold r:id="rId57"/>
      <p:italic r:id="rId58"/>
      <p:boldItalic r:id="rId59"/>
    </p:embeddedFont>
    <p:embeddedFont>
      <p:font typeface="Lato Light" panose="020F0302020204030204" pitchFamily="34" charset="0"/>
      <p:regular r:id="rId60"/>
      <p:bold r:id="rId61"/>
      <p:italic r:id="rId62"/>
      <p:boldItalic r:id="rId63"/>
    </p:embeddedFont>
    <p:embeddedFont>
      <p:font typeface="Roboto Slab" pitchFamily="2" charset="0"/>
      <p:regular r:id="rId64"/>
      <p:bold r:id="rId65"/>
    </p:embeddedFont>
  </p:embeddedFontLst>
  <p:custDataLst>
    <p:tags r:id="rId66"/>
  </p:custData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7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94"/>
    <p:restoredTop sz="96327"/>
  </p:normalViewPr>
  <p:slideViewPr>
    <p:cSldViewPr snapToGrid="0">
      <p:cViewPr varScale="1">
        <p:scale>
          <a:sx n="61" d="100"/>
          <a:sy n="61" d="100"/>
        </p:scale>
        <p:origin x="216" y="1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customschemas.google.com/relationships/presentationmetadata" Target="meta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29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7831 0 0,'-11'-11'696'0'0,"6"3"-560"0"0,5 6-136 0 0,57 43-2376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30:0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 4607 0 0,'-17'-13'195'0'0,"11"9"-145"0"0,1 0 1 0 0,0 0 0 0 0,-1 1 0 0 0,-11-6-1 0 0,10 9 435 0 0,4 0-260 0 0,3 1-141 0 0,0-1-270 0 0,13 4-2279 0 0,2 0 2063 0 0,25 4 0 0 0,-38-7 384 0 0,-1-1-1 0 0,1 0 1 0 0,0 0-1 0 0,-1 0 1 0 0,1-1-1 0 0,0 1 1 0 0,-1 0-1 0 0,1 0 1 0 0,0-1-1 0 0,-1 1 1 0 0,1-1-1 0 0,0 0 1 0 0,-1 1-1 0 0,1-1 0 0 0,-1 0 1 0 0,3-2-1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30:0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40 4607 0 0,'-24'-19'200'0'0,"13"8"48"0"0,5 5-248 0 0,6 3 0 0 0,3 4 200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8C1E3D90-4556-D82D-6B03-8D4AC669B1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EC16AA96-4FE7-757D-E21C-C6568A9A84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DCA148C1-5829-28C1-E6B5-1C5D2967B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6807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1192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4544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205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8609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6168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265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82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539184E7-5D95-76EF-8549-0BC7B05C3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47C7531E-EB0F-2DD4-C253-EEAD93323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8053A1FD-20ED-EA92-E80E-1238F15DB4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771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1944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922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031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183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102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959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2388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5318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464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715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2695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765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7012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5517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51404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1633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9823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37507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4410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3306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302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53868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7698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1124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673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2827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0688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1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32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343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450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2B4832D-13B4-A220-4C65-E8646DD64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DF3E9D10-9204-9007-52D7-30BCE44AB72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7B48AB29-4BDB-BD54-2048-6B002438B6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1902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>
          <a:extLst>
            <a:ext uri="{FF2B5EF4-FFF2-40B4-BE49-F238E27FC236}">
              <a16:creationId xmlns:a16="http://schemas.microsoft.com/office/drawing/2014/main" id="{F57478D1-6019-5378-D880-3BB5F251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>
            <a:extLst>
              <a:ext uri="{FF2B5EF4-FFF2-40B4-BE49-F238E27FC236}">
                <a16:creationId xmlns:a16="http://schemas.microsoft.com/office/drawing/2014/main" id="{80175611-0EDF-75B6-73B2-07305B0B47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>
            <a:extLst>
              <a:ext uri="{FF2B5EF4-FFF2-40B4-BE49-F238E27FC236}">
                <a16:creationId xmlns:a16="http://schemas.microsoft.com/office/drawing/2014/main" id="{E0BB84AD-638F-F466-3DA7-AEDAFE8918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0430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47D2B3-80F7-6C4E-6A9D-0D4082AB128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A6CD68-D2FF-D42A-1C4A-D7C18DF87BA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C2965D-BBAA-092D-1ADB-13C62B11DD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765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  <p:sldLayoutId id="2147483673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3.pn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image" Target="../media/image22.sv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1.png"/><Relationship Id="rId5" Type="http://schemas.openxmlformats.org/officeDocument/2006/relationships/tags" Target="../tags/tag6.xml"/><Relationship Id="rId10" Type="http://schemas.openxmlformats.org/officeDocument/2006/relationships/image" Target="../media/image20.svg"/><Relationship Id="rId4" Type="http://schemas.openxmlformats.org/officeDocument/2006/relationships/tags" Target="../tags/tag5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3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2.sv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1.png"/><Relationship Id="rId5" Type="http://schemas.openxmlformats.org/officeDocument/2006/relationships/tags" Target="../tags/tag13.xml"/><Relationship Id="rId10" Type="http://schemas.openxmlformats.org/officeDocument/2006/relationships/image" Target="../media/image20.svg"/><Relationship Id="rId4" Type="http://schemas.openxmlformats.org/officeDocument/2006/relationships/tags" Target="../tags/tag12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1.png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image" Target="../media/image24.sv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23.png"/><Relationship Id="rId5" Type="http://schemas.openxmlformats.org/officeDocument/2006/relationships/tags" Target="../tags/tag20.xml"/><Relationship Id="rId10" Type="http://schemas.openxmlformats.org/officeDocument/2006/relationships/image" Target="../media/image20.svg"/><Relationship Id="rId4" Type="http://schemas.openxmlformats.org/officeDocument/2006/relationships/tags" Target="../tags/tag19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1.png"/><Relationship Id="rId3" Type="http://schemas.openxmlformats.org/officeDocument/2006/relationships/tags" Target="../tags/tag25.xml"/><Relationship Id="rId7" Type="http://schemas.openxmlformats.org/officeDocument/2006/relationships/tags" Target="../tags/tag29.xml"/><Relationship Id="rId12" Type="http://schemas.openxmlformats.org/officeDocument/2006/relationships/image" Target="../media/image24.sv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11" Type="http://schemas.openxmlformats.org/officeDocument/2006/relationships/image" Target="../media/image23.png"/><Relationship Id="rId5" Type="http://schemas.openxmlformats.org/officeDocument/2006/relationships/tags" Target="../tags/tag27.xml"/><Relationship Id="rId10" Type="http://schemas.openxmlformats.org/officeDocument/2006/relationships/image" Target="../media/image20.svg"/><Relationship Id="rId4" Type="http://schemas.openxmlformats.org/officeDocument/2006/relationships/tags" Target="../tags/tag26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3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22.sv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21.png"/><Relationship Id="rId5" Type="http://schemas.openxmlformats.org/officeDocument/2006/relationships/tags" Target="../tags/tag34.xml"/><Relationship Id="rId10" Type="http://schemas.openxmlformats.org/officeDocument/2006/relationships/image" Target="../media/image20.svg"/><Relationship Id="rId4" Type="http://schemas.openxmlformats.org/officeDocument/2006/relationships/tags" Target="../tags/tag33.xml"/><Relationship Id="rId9" Type="http://schemas.openxmlformats.org/officeDocument/2006/relationships/image" Target="../media/image19.png"/><Relationship Id="rId14" Type="http://schemas.openxmlformats.org/officeDocument/2006/relationships/image" Target="../media/image2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.xml"/><Relationship Id="rId13" Type="http://schemas.openxmlformats.org/officeDocument/2006/relationships/image" Target="../media/image21.png"/><Relationship Id="rId3" Type="http://schemas.openxmlformats.org/officeDocument/2006/relationships/tags" Target="../tags/tag39.xml"/><Relationship Id="rId7" Type="http://schemas.openxmlformats.org/officeDocument/2006/relationships/tags" Target="../tags/tag43.xml"/><Relationship Id="rId12" Type="http://schemas.openxmlformats.org/officeDocument/2006/relationships/image" Target="../media/image24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23.png"/><Relationship Id="rId5" Type="http://schemas.openxmlformats.org/officeDocument/2006/relationships/tags" Target="../tags/tag41.xml"/><Relationship Id="rId10" Type="http://schemas.openxmlformats.org/officeDocument/2006/relationships/image" Target="../media/image20.svg"/><Relationship Id="rId4" Type="http://schemas.openxmlformats.org/officeDocument/2006/relationships/tags" Target="../tags/tag40.xml"/><Relationship Id="rId9" Type="http://schemas.openxmlformats.org/officeDocument/2006/relationships/image" Target="../media/image19.png"/><Relationship Id="rId14" Type="http://schemas.openxmlformats.org/officeDocument/2006/relationships/image" Target="../media/image2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0.png"/><Relationship Id="rId7" Type="http://schemas.openxmlformats.org/officeDocument/2006/relationships/image" Target="../media/image2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51.png"/><Relationship Id="rId5" Type="http://schemas.openxmlformats.org/officeDocument/2006/relationships/image" Target="../media/image44.png"/><Relationship Id="rId10" Type="http://schemas.openxmlformats.org/officeDocument/2006/relationships/customXml" Target="../ink/ink3.xml"/><Relationship Id="rId4" Type="http://schemas.openxmlformats.org/officeDocument/2006/relationships/image" Target="../media/image43.png"/><Relationship Id="rId9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Tree-Based Models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5A273F37-E0D5-D0B6-0950-3B47119FF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97B4E54C-C692-B612-3EC7-F2263B6CD4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Tree Boundaries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BA9A548-8A8B-8650-359F-E6F74C7834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Determined by overlapping orthogonal half-planes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861936-D0C9-4FEA-E16D-5FC3EB01F54A}"/>
              </a:ext>
            </a:extLst>
          </p:cNvPr>
          <p:cNvSpPr txBox="1"/>
          <p:nvPr/>
        </p:nvSpPr>
        <p:spPr>
          <a:xfrm>
            <a:off x="3020330" y="6271986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F1822D-BB4F-7DB0-86F2-8987A3C7E51B}"/>
              </a:ext>
            </a:extLst>
          </p:cNvPr>
          <p:cNvSpPr txBox="1"/>
          <p:nvPr/>
        </p:nvSpPr>
        <p:spPr>
          <a:xfrm>
            <a:off x="8609064" y="619449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F125D-8E08-F6B6-715F-79A6D084E06A}"/>
              </a:ext>
            </a:extLst>
          </p:cNvPr>
          <p:cNvSpPr txBox="1"/>
          <p:nvPr/>
        </p:nvSpPr>
        <p:spPr>
          <a:xfrm>
            <a:off x="727164" y="4315904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F74FA7-F810-7A1B-AF09-50005C699B7B}"/>
              </a:ext>
            </a:extLst>
          </p:cNvPr>
          <p:cNvSpPr txBox="1"/>
          <p:nvPr/>
        </p:nvSpPr>
        <p:spPr>
          <a:xfrm>
            <a:off x="5920843" y="4492814"/>
            <a:ext cx="45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  <p:pic>
        <p:nvPicPr>
          <p:cNvPr id="3074" name="Picture 2" descr="python - Retrieve Decision Boundary Lines (x,y coordinate format) from  SKlearn Decision Tree - Stack Overflow">
            <a:extLst>
              <a:ext uri="{FF2B5EF4-FFF2-40B4-BE49-F238E27FC236}">
                <a16:creationId xmlns:a16="http://schemas.microsoft.com/office/drawing/2014/main" id="{87B974D3-298A-41EB-A307-44EF6983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83" y="3092669"/>
            <a:ext cx="47498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26645E-E5A8-28AA-CC98-0E0B3E252F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38" y="3092669"/>
            <a:ext cx="4499591" cy="321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71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Measure Impurity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There are some metrics we can use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Gini Index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Entropy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RMSE (Regression)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metrics are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540760"/>
            <a:ext cx="5684520" cy="3196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120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Measure Impurity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There are some metrics we can use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Gini Index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Entropy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RMSE (Regression)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metrics are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561080"/>
            <a:ext cx="5684520" cy="319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C161C-71A5-2D78-FFE6-591FD2C7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83" y="3758800"/>
            <a:ext cx="3612262" cy="2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1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(Classification)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Gini Index is calculated as: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proportions of each class of the the target variable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 the binary case, we can simplify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Maximum Gini is 0.5 corresponding for MOST impurity (binary)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7E3864-DA6F-03AB-7F3F-3383ED66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0" y="3506173"/>
            <a:ext cx="3824630" cy="2997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83" y="3626720"/>
            <a:ext cx="3612262" cy="2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12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(Root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8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(Right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Right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0.4296875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711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(Left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Left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0.21875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89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570085A-8B30-0898-C57A-F052D2E768F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F9B6DD69-4A79-FD7E-D512-FC9D8E20F86D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83E565-4392-856B-6FC9-4A0491566BD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GINI index for the following node?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D9D438A-96C0-2C47-87AF-CF83FAFDC1A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23A2959-4110-97CF-E1E4-928CCF999C12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E0C86DE-42ED-388D-68B7-91F7BDD898F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187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F897E28-30C7-C428-AEFA-83D7E1ED620E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6F4A3E8-1562-7195-0979-F36357B80F08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DAEFB67-FD09-E191-0B1B-7315F3F52F01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Which node has the highest GINI Index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8754D2E-A205-87A1-4D87-8D67E9718F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783759C1-D18F-1EF2-13DD-9D274AFDD2A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13FEE3-3AC4-BAA8-93FE-0C868610FC66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4081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4B02A5B-1B6C-A298-7023-672635F8C394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32BD02A-B872-0A2D-C76D-3EFE75D0DFC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GINI Index on this node?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75E4BC5-C3AB-C0AB-0D3A-5D0249209AC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86399A7-3DAA-FA66-B73D-58C4F26C8FE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A73FF00-2A8F-A64F-EFDD-2913FC8921F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5FD6204-AB8C-5F33-C60D-1194BF8BF17B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872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br>
              <a:rPr lang="en-US" dirty="0"/>
            </a:br>
            <a:r>
              <a:rPr lang="en-US" dirty="0"/>
              <a:t>Decision/Regression Trees</a:t>
            </a:r>
            <a:br>
              <a:rPr lang="en-US" dirty="0"/>
            </a:br>
            <a:r>
              <a:rPr lang="en-US" sz="2700" dirty="0"/>
              <a:t>Recursive Partitioning and Impurity</a:t>
            </a:r>
            <a:endParaRPr sz="27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D0701-C912-45D5-A0DE-5D70751B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72" y="4250951"/>
            <a:ext cx="2789119" cy="22719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3B66998D-C1FB-E06E-76CB-E8BB6CBDBE8A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F71CE7C-6FA6-8402-AC9F-BAB92C1F374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GINI index in this multi-class node?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206AE05-35D6-9918-61D8-DFB6C631ED2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5DDD3C3-7BA0-5587-7D68-B77139FAE4F4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EEA32A-D624-FA3A-F7AA-E3C889461E64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8EF4483-5D00-B977-5F28-B8284CC51783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3822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of a Split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What is the combined Gini Index of the split?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The </a:t>
                </a:r>
                <a:r>
                  <a:rPr lang="en-US" dirty="0"/>
                  <a:t>Gini of the combined split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∗0.219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∗0.43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/>
                      <m:t>0.359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39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A953AD-19BF-86DA-05BF-373C136A0E96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537F7620-CC9A-7AB3-347A-2BF5B11AEEEE}"/>
              </a:ext>
            </a:extLst>
          </p:cNvPr>
          <p:cNvPicPr>
            <a:picLocks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6713B34-5696-0076-D8F7-90CFCF67FC4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Combined GINI of the split?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E41627F-CEAB-50B3-B9A6-CB688976FDF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18FF352-0B1E-F3AB-4250-1C15031DB478}"/>
              </a:ext>
            </a:extLst>
          </p:cNvPr>
          <p:cNvPicPr>
            <a:picLocks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4438D57-9BBF-2B1B-95B6-1925D47CE533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17745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FC6E096E-E62F-0A0D-734D-97CDC42E3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2FF9D647-2D8C-E1AB-ACD6-88D3801323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Improvement of a Split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78301BA7-AD6D-D087-F080-CE4136A6A152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What was the combined impurity decrease?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Decrease from the split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0.5 −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0.359=0.141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51" name="Google Shape;251;p1">
                <a:extLst>
                  <a:ext uri="{FF2B5EF4-FFF2-40B4-BE49-F238E27FC236}">
                    <a16:creationId xmlns:a16="http://schemas.microsoft.com/office/drawing/2014/main" id="{78301BA7-AD6D-D087-F080-CE4136A6A152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25542D35-A2F2-3F03-56D9-FC4393D83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D9D6A40-54B0-5748-C101-B667044085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7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77DD6-EA49-2450-6317-E2E223667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8895BB4-6CCD-0D75-9137-914CD2615883}"/>
              </a:ext>
            </a:extLst>
          </p:cNvPr>
          <p:cNvPicPr>
            <a:picLocks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1440" y="617220"/>
            <a:ext cx="1036320" cy="5181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024B96-C92E-2691-736B-66D52AEABB0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901440" y="2571750"/>
            <a:ext cx="7315199" cy="1714500"/>
          </a:xfrm>
          <a:prstGeom prst="rect">
            <a:avLst/>
          </a:prstGeom>
          <a:noFill/>
          <a:ln w="25400" cap="flat" cmpd="sng" algn="ctr">
            <a:solidFill>
              <a:srgbClr val="FFFFFF"/>
            </a:solidFill>
            <a:prstDash val="soli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rgbClr val="5B5B5B"/>
                </a:solidFill>
              </a:rPr>
              <a:t>What is the GINI improvement (impurity decrease)?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DDBCD0-2B73-0EDF-D6C8-8353D0D0E76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286500" y="430530"/>
            <a:ext cx="5524500" cy="891540"/>
          </a:xfrm>
          <a:prstGeom prst="roundRect">
            <a:avLst/>
          </a:prstGeom>
          <a:solidFill>
            <a:srgbClr val="F4F4F4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17500" rIns="1143000" rtlCol="0" anchor="ctr">
            <a:normAutofit/>
          </a:bodyPr>
          <a:lstStyle/>
          <a:p>
            <a:r>
              <a:rPr lang="en-US" sz="2000">
                <a:solidFill>
                  <a:srgbClr val="5B5B5B"/>
                </a:solidFill>
              </a:rPr>
              <a:t>Please download and install the Slido app on all computers you use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DC02277-EE3F-A802-B984-051F6DCEF2E2}"/>
              </a:ext>
            </a:extLst>
          </p:cNvPr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26048" y="577634"/>
            <a:ext cx="597332" cy="5973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71599-3D80-BCF1-DFB3-F796B6EB9A7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3901440" y="6032500"/>
            <a:ext cx="7315199" cy="51816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15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r>
              <a:rPr lang="en-US" sz="2200" b="1">
                <a:solidFill>
                  <a:srgbClr val="5B5B5B"/>
                </a:solidFill>
              </a:rPr>
              <a:t>ⓘ</a:t>
            </a:r>
            <a:r>
              <a:rPr lang="en-US" sz="2000">
                <a:solidFill>
                  <a:srgbClr val="5B5B5B"/>
                </a:solidFill>
              </a:rPr>
              <a:t> Start presenting to display the poll results on this slide.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DEA0E02E-2C26-20DD-EE1B-B907088E35A4}"/>
              </a:ext>
            </a:extLst>
          </p:cNvPr>
          <p:cNvPicPr>
            <a:picLocks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8240" y="2270760"/>
            <a:ext cx="2316480" cy="23164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910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1897544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AA7283-9997-35E4-A8A3-508D5A46E95E}"/>
                  </a:ext>
                </a:extLst>
              </p:cNvPr>
              <p:cNvSpPr txBox="1"/>
              <p:nvPr/>
            </p:nvSpPr>
            <p:spPr>
              <a:xfrm>
                <a:off x="5731469" y="3030087"/>
                <a:ext cx="716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FAA7283-9997-35E4-A8A3-508D5A46E9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69" y="3030087"/>
                <a:ext cx="716671" cy="518604"/>
              </a:xfrm>
              <a:prstGeom prst="rect">
                <a:avLst/>
              </a:prstGeom>
              <a:blipFill>
                <a:blip r:embed="rId4"/>
                <a:stretch>
                  <a:fillRect l="-7018" t="-4762" r="-70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CAB56A-4CE5-BB96-24FE-0563E217C564}"/>
                  </a:ext>
                </a:extLst>
              </p:cNvPr>
              <p:cNvSpPr txBox="1"/>
              <p:nvPr/>
            </p:nvSpPr>
            <p:spPr>
              <a:xfrm>
                <a:off x="6725575" y="3030087"/>
                <a:ext cx="72199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4CAB56A-4CE5-BB96-24FE-0563E217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75" y="3030087"/>
                <a:ext cx="721993" cy="518604"/>
              </a:xfrm>
              <a:prstGeom prst="rect">
                <a:avLst/>
              </a:prstGeom>
              <a:blipFill>
                <a:blip r:embed="rId5"/>
                <a:stretch>
                  <a:fillRect l="-6897" t="-4762" r="-689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427FAB-17D9-F450-1A3F-99422B75DB10}"/>
                  </a:ext>
                </a:extLst>
              </p:cNvPr>
              <p:cNvSpPr txBox="1"/>
              <p:nvPr/>
            </p:nvSpPr>
            <p:spPr>
              <a:xfrm>
                <a:off x="7680890" y="3172195"/>
                <a:ext cx="1772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5427FAB-17D9-F450-1A3F-99422B75DB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90" y="3172195"/>
                <a:ext cx="1772087" cy="276999"/>
              </a:xfrm>
              <a:prstGeom prst="rect">
                <a:avLst/>
              </a:prstGeom>
              <a:blipFill>
                <a:blip r:embed="rId6"/>
                <a:stretch>
                  <a:fillRect l="-2128" r="-2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28F9B1-53AA-D69E-C35C-D5D3BD410ECE}"/>
                  </a:ext>
                </a:extLst>
              </p:cNvPr>
              <p:cNvSpPr txBox="1"/>
              <p:nvPr/>
            </p:nvSpPr>
            <p:spPr>
              <a:xfrm>
                <a:off x="5713362" y="3960940"/>
                <a:ext cx="84491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28F9B1-53AA-D69E-C35C-D5D3BD410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62" y="3960940"/>
                <a:ext cx="844910" cy="520399"/>
              </a:xfrm>
              <a:prstGeom prst="rect">
                <a:avLst/>
              </a:prstGeom>
              <a:blipFill>
                <a:blip r:embed="rId7"/>
                <a:stretch>
                  <a:fillRect l="-5882" t="-7317" r="-588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26CCF-02FA-2359-2339-FEBA19FDA9D4}"/>
                  </a:ext>
                </a:extLst>
              </p:cNvPr>
              <p:cNvSpPr txBox="1"/>
              <p:nvPr/>
            </p:nvSpPr>
            <p:spPr>
              <a:xfrm>
                <a:off x="6775217" y="3954371"/>
                <a:ext cx="85023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926CCF-02FA-2359-2339-FEBA19FDA9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217" y="3954371"/>
                <a:ext cx="850233" cy="520399"/>
              </a:xfrm>
              <a:prstGeom prst="rect">
                <a:avLst/>
              </a:prstGeom>
              <a:blipFill>
                <a:blip r:embed="rId8"/>
                <a:stretch>
                  <a:fillRect l="-5882" t="-4762" r="-588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10731-157E-9E95-8117-266E5C004984}"/>
                  </a:ext>
                </a:extLst>
              </p:cNvPr>
              <p:cNvSpPr txBox="1"/>
              <p:nvPr/>
            </p:nvSpPr>
            <p:spPr>
              <a:xfrm>
                <a:off x="7727661" y="4078170"/>
                <a:ext cx="2333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=0.5444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B310731-157E-9E95-8117-266E5C004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1" y="4078170"/>
                <a:ext cx="2333139" cy="276999"/>
              </a:xfrm>
              <a:prstGeom prst="rect">
                <a:avLst/>
              </a:prstGeom>
              <a:blipFill>
                <a:blip r:embed="rId9"/>
                <a:stretch>
                  <a:fillRect l="-1630" r="-2174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F279A-BDEE-26DF-2280-3062755BFD45}"/>
                  </a:ext>
                </a:extLst>
              </p:cNvPr>
              <p:cNvSpPr txBox="1"/>
              <p:nvPr/>
            </p:nvSpPr>
            <p:spPr>
              <a:xfrm>
                <a:off x="5696092" y="4774063"/>
                <a:ext cx="449161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ombined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23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0.5444=0.5217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8CF279A-BDEE-26DF-2280-3062755BF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92" y="4774063"/>
                <a:ext cx="4491614" cy="518604"/>
              </a:xfrm>
              <a:prstGeom prst="rect">
                <a:avLst/>
              </a:prstGeom>
              <a:blipFill>
                <a:blip r:embed="rId10"/>
                <a:stretch>
                  <a:fillRect l="-845" t="-4762" r="-56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27B1D-0739-210B-F494-E3CB9A6DC1B9}"/>
                  </a:ext>
                </a:extLst>
              </p:cNvPr>
              <p:cNvSpPr txBox="1"/>
              <p:nvPr/>
            </p:nvSpPr>
            <p:spPr>
              <a:xfrm>
                <a:off x="940411" y="6059187"/>
                <a:ext cx="46935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impurity</m:t>
                      </m:r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1" i="0" dirty="0" smtClean="0">
                          <a:solidFill>
                            <a:schemeClr val="tx1"/>
                          </a:solidFill>
                        </a:rPr>
                        <m:t>decrease</m:t>
                      </m:r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= 0.5 – 0.5217 =  -0.0217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B827B1D-0739-210B-F494-E3CB9A6DC1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11" y="6059187"/>
                <a:ext cx="4693593" cy="276999"/>
              </a:xfrm>
              <a:prstGeom prst="rect">
                <a:avLst/>
              </a:prstGeom>
              <a:blipFill>
                <a:blip r:embed="rId11"/>
                <a:stretch>
                  <a:fillRect l="-1078" t="-13636" r="-539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10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192012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522A90-37F0-D4DB-FFCF-6BFA2BEB5371}"/>
                  </a:ext>
                </a:extLst>
              </p:cNvPr>
              <p:cNvSpPr txBox="1"/>
              <p:nvPr/>
            </p:nvSpPr>
            <p:spPr>
              <a:xfrm>
                <a:off x="5731469" y="3030087"/>
                <a:ext cx="716671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9522A90-37F0-D4DB-FFCF-6BFA2BEB5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1469" y="3030087"/>
                <a:ext cx="716671" cy="518604"/>
              </a:xfrm>
              <a:prstGeom prst="rect">
                <a:avLst/>
              </a:prstGeom>
              <a:blipFill>
                <a:blip r:embed="rId4"/>
                <a:stretch>
                  <a:fillRect l="-7018" t="-4762" r="-701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4A52E-A2BC-1F27-719E-0A1DDAB72B60}"/>
                  </a:ext>
                </a:extLst>
              </p:cNvPr>
              <p:cNvSpPr txBox="1"/>
              <p:nvPr/>
            </p:nvSpPr>
            <p:spPr>
              <a:xfrm>
                <a:off x="6725575" y="3030087"/>
                <a:ext cx="721993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C14A52E-A2BC-1F27-719E-0A1DDAB72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575" y="3030087"/>
                <a:ext cx="721993" cy="518604"/>
              </a:xfrm>
              <a:prstGeom prst="rect">
                <a:avLst/>
              </a:prstGeom>
              <a:blipFill>
                <a:blip r:embed="rId5"/>
                <a:stretch>
                  <a:fillRect l="-6897" t="-4762" r="-6897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5B0F25-7E65-5BB2-E06F-44AA6FC2F237}"/>
                  </a:ext>
                </a:extLst>
              </p:cNvPr>
              <p:cNvSpPr txBox="1"/>
              <p:nvPr/>
            </p:nvSpPr>
            <p:spPr>
              <a:xfrm>
                <a:off x="7680890" y="3172195"/>
                <a:ext cx="17720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85B0F25-7E65-5BB2-E06F-44AA6FC2F2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90" y="3172195"/>
                <a:ext cx="1772087" cy="276999"/>
              </a:xfrm>
              <a:prstGeom prst="rect">
                <a:avLst/>
              </a:prstGeom>
              <a:blipFill>
                <a:blip r:embed="rId6"/>
                <a:stretch>
                  <a:fillRect l="-2128" r="-212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75C934-47F6-99F6-9C12-F0D3A9B588CF}"/>
                  </a:ext>
                </a:extLst>
              </p:cNvPr>
              <p:cNvSpPr txBox="1"/>
              <p:nvPr/>
            </p:nvSpPr>
            <p:spPr>
              <a:xfrm>
                <a:off x="5713362" y="3960940"/>
                <a:ext cx="844910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675C934-47F6-99F6-9C12-F0D3A9B588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362" y="3960940"/>
                <a:ext cx="844910" cy="520399"/>
              </a:xfrm>
              <a:prstGeom prst="rect">
                <a:avLst/>
              </a:prstGeom>
              <a:blipFill>
                <a:blip r:embed="rId7"/>
                <a:stretch>
                  <a:fillRect l="-5882" t="-7317" r="-5882" b="-14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A5A88A-FCF3-6227-FCC7-768A2761B19F}"/>
                  </a:ext>
                </a:extLst>
              </p:cNvPr>
              <p:cNvSpPr txBox="1"/>
              <p:nvPr/>
            </p:nvSpPr>
            <p:spPr>
              <a:xfrm>
                <a:off x="6775217" y="3954371"/>
                <a:ext cx="850233" cy="5203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0A5A88A-FCF3-6227-FCC7-768A2761B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217" y="3954371"/>
                <a:ext cx="850233" cy="520399"/>
              </a:xfrm>
              <a:prstGeom prst="rect">
                <a:avLst/>
              </a:prstGeom>
              <a:blipFill>
                <a:blip r:embed="rId8"/>
                <a:stretch>
                  <a:fillRect l="-5882" t="-4762" r="-588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DD375-E0E4-18A0-1DDB-FE7ABDF353F2}"/>
                  </a:ext>
                </a:extLst>
              </p:cNvPr>
              <p:cNvSpPr txBox="1"/>
              <p:nvPr/>
            </p:nvSpPr>
            <p:spPr>
              <a:xfrm>
                <a:off x="7727661" y="4078170"/>
                <a:ext cx="23331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=0.495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4FDD375-E0E4-18A0-1DDB-FE7ABDF353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661" y="4078170"/>
                <a:ext cx="2333139" cy="276999"/>
              </a:xfrm>
              <a:prstGeom prst="rect">
                <a:avLst/>
              </a:prstGeom>
              <a:blipFill>
                <a:blip r:embed="rId9"/>
                <a:stretch>
                  <a:fillRect l="-1630" r="-1630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6A0240-EE7D-D18A-0378-EDCDBFA9D351}"/>
                  </a:ext>
                </a:extLst>
              </p:cNvPr>
              <p:cNvSpPr txBox="1"/>
              <p:nvPr/>
            </p:nvSpPr>
            <p:spPr>
              <a:xfrm>
                <a:off x="5696092" y="4774063"/>
                <a:ext cx="4491614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80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ombined</m:t>
                      </m:r>
                      <m: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0+</m:t>
                      </m:r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</m:den>
                      </m:f>
                      <m:r>
                        <a:rPr lang="en-US" sz="1800" i="1">
                          <a:latin typeface="Cambria Math" panose="02040503050406030204" pitchFamily="18" charset="0"/>
                        </a:rPr>
                        <m:t>0.495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=0.454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6A0240-EE7D-D18A-0378-EDCDBFA9D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6092" y="4774063"/>
                <a:ext cx="4491614" cy="518604"/>
              </a:xfrm>
              <a:prstGeom prst="rect">
                <a:avLst/>
              </a:prstGeom>
              <a:blipFill>
                <a:blip r:embed="rId10"/>
                <a:stretch>
                  <a:fillRect l="-845" t="-4762" r="-56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CC764E-670D-ECDD-2685-F7A67DBA1616}"/>
                  </a:ext>
                </a:extLst>
              </p:cNvPr>
              <p:cNvSpPr txBox="1"/>
              <p:nvPr/>
            </p:nvSpPr>
            <p:spPr>
              <a:xfrm>
                <a:off x="940411" y="6059187"/>
                <a:ext cx="45108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impurity</m:t>
                      </m:r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b="1" i="0" dirty="0" smtClean="0">
                          <a:solidFill>
                            <a:schemeClr val="tx1"/>
                          </a:solidFill>
                        </a:rPr>
                        <m:t>decrease</m:t>
                      </m:r>
                      <m:r>
                        <m:rPr>
                          <m:nor/>
                        </m:rPr>
                        <a:rPr lang="en-US" sz="1800" b="1" dirty="0" smtClean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 smtClean="0"/>
                        <m:t>= 0.5 –</m:t>
                      </m:r>
                      <m:r>
                        <a:rPr lang="en-US" sz="1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0.4546</m:t>
                      </m:r>
                      <m:r>
                        <m:rPr>
                          <m:nor/>
                        </m:rPr>
                        <a:rPr lang="en-US" sz="1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=</m:t>
                      </m:r>
                      <m:r>
                        <m:rPr>
                          <m:nor/>
                        </m:rPr>
                        <a:rPr lang="en-US" sz="1800" b="0" i="0" dirty="0" smtClean="0"/>
                        <m:t> </m:t>
                      </m:r>
                      <m:r>
                        <m:rPr>
                          <m:nor/>
                        </m:rPr>
                        <a:rPr lang="en-US" sz="1800" dirty="0"/>
                        <m:t>0.0454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ECC764E-670D-ECDD-2685-F7A67DBA1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411" y="6059187"/>
                <a:ext cx="4510850" cy="276999"/>
              </a:xfrm>
              <a:prstGeom prst="rect">
                <a:avLst/>
              </a:prstGeom>
              <a:blipFill>
                <a:blip r:embed="rId11"/>
                <a:stretch>
                  <a:fillRect l="-1120" t="-13636" r="-560" b="-45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5827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455483" y="3052268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56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765449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28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013422" y="3052267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668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Trees are Rules-Based Algorithms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u="sng" dirty="0"/>
              <a:t>Goal</a:t>
            </a:r>
            <a:r>
              <a:rPr lang="en-US" dirty="0"/>
              <a:t>: Classify or predict an outcome based on a set of predictors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Rule for Tree Below: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&lt; 5) AND (X2 &lt; 3) THEN Class = “Group 1”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(X1 &lt; 5) AND (X2 &gt;= 3) THEN Class = “Group 2”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(X1 &gt;= 5) THEN Class = “Group 2”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51A98-273A-4AC2-AD10-C5EDD9A7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31" y="3691939"/>
            <a:ext cx="3438549" cy="28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199401" y="3052267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6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540363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1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679847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362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5124758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3886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923280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752798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960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597815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36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442832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864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241354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341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055374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171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Also called CART, Decision Trees, or just Trees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Rules are </a:t>
            </a:r>
            <a:r>
              <a:rPr lang="en-US" b="1" dirty="0"/>
              <a:t>represented</a:t>
            </a:r>
            <a:r>
              <a:rPr lang="en-US" dirty="0"/>
              <a:t> by tree diagrams,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Trees are internally coded as rules 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IF … THEN … ELSE</a:t>
            </a:r>
            <a:r>
              <a:rPr lang="en-US" dirty="0"/>
              <a:t>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Predictions (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y_pred</a:t>
            </a:r>
            <a:r>
              <a:rPr lang="en-US" dirty="0"/>
              <a:t>) are the most common class in the node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Propensities (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p_hat</a:t>
            </a:r>
            <a:r>
              <a:rPr lang="en-US" dirty="0"/>
              <a:t>) are based on the ratios of each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51A98-273A-4AC2-AD10-C5EDD9A7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14" y="3886200"/>
            <a:ext cx="3200067" cy="260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0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3884893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957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3714411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289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3" y="2717800"/>
            <a:ext cx="5684520" cy="319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C161C-71A5-2D78-FFE6-591FD2C7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31" y="2986640"/>
            <a:ext cx="3612262" cy="265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/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Improvement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0.141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253E41-EF4D-5623-4145-55EE31BE8BF0}"/>
              </a:ext>
            </a:extLst>
          </p:cNvPr>
          <p:cNvSpPr/>
          <p:nvPr/>
        </p:nvSpPr>
        <p:spPr>
          <a:xfrm>
            <a:off x="1177871" y="2986640"/>
            <a:ext cx="1952787" cy="2499760"/>
          </a:xfrm>
          <a:prstGeom prst="rect">
            <a:avLst/>
          </a:prstGeom>
          <a:solidFill>
            <a:srgbClr val="FFC000">
              <a:alpha val="24897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DF2C93-AD80-D649-9445-8DBE8BFB8906}"/>
              </a:ext>
            </a:extLst>
          </p:cNvPr>
          <p:cNvSpPr/>
          <p:nvPr/>
        </p:nvSpPr>
        <p:spPr>
          <a:xfrm>
            <a:off x="3142546" y="2961926"/>
            <a:ext cx="2978168" cy="2499760"/>
          </a:xfrm>
          <a:prstGeom prst="rect">
            <a:avLst/>
          </a:prstGeom>
          <a:solidFill>
            <a:srgbClr val="00B0F0">
              <a:alpha val="24897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640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3651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(Classification)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proportions of each class of the the target variable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Also called binary cross-entropy and information gain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36" t="-2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8FE9650A-11BF-B23F-EB27-93C9762F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429000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8DDD90-5A6B-5AC9-2785-6C5CBAD1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3BC081-2AEF-D19A-3292-A726769E5EE4}"/>
                  </a:ext>
                </a:extLst>
              </p14:cNvPr>
              <p14:cNvContentPartPr/>
              <p14:nvPr/>
            </p14:nvContentPartPr>
            <p14:xfrm>
              <a:off x="3902167" y="2122348"/>
              <a:ext cx="20880" cy="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3BC081-2AEF-D19A-3292-A726769E5E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527" y="2113348"/>
                <a:ext cx="38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CC1242-C084-2A52-C2B4-EE53484ADD7C}"/>
                  </a:ext>
                </a:extLst>
              </p14:cNvPr>
              <p14:cNvContentPartPr/>
              <p14:nvPr/>
            </p14:nvContentPartPr>
            <p14:xfrm>
              <a:off x="1972207" y="2054308"/>
              <a:ext cx="35640" cy="1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CC1242-C084-2A52-C2B4-EE53484ADD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3567" y="2045668"/>
                <a:ext cx="53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959613-F980-384E-76F0-019F230FD6A6}"/>
                  </a:ext>
                </a:extLst>
              </p14:cNvPr>
              <p14:cNvContentPartPr/>
              <p14:nvPr/>
            </p14:nvContentPartPr>
            <p14:xfrm>
              <a:off x="1978687" y="2117668"/>
              <a:ext cx="15120" cy="1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959613-F980-384E-76F0-019F230FD6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047" y="2109028"/>
                <a:ext cx="3276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75271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(Root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10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(at Right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7041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(at Left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0.949452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980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(Combined Split)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What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was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the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combined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impurity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decrease</m:t>
                    </m:r>
                    <m:r>
                      <m:rPr>
                        <m:nor/>
                      </m:rPr>
                      <a:rPr lang="en-US" dirty="0" smtClean="0"/>
                      <m:t>?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Gini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combined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split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/>
                          <m:t>0.949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∗0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0.75</m:t>
                    </m:r>
                    <m:r>
                      <m:rPr>
                        <m:nor/>
                      </m:rPr>
                      <a:rPr lang="en-US" b="0" i="0" smtClean="0"/>
                      <m:t>2 </m:t>
                    </m:r>
                  </m:oMath>
                </a14:m>
                <a:endParaRPr lang="en-US" b="0" i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Decrease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from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split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752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0.248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4" y="3293670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668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Split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Entropy is computed at each node for ALL possible splits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split with best impurity decrease is chosen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/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Improvement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0.248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l="-41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76E623E-46DC-8DBF-D1B3-24E649CA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31" y="2700257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67;p22">
            <a:extLst>
              <a:ext uri="{FF2B5EF4-FFF2-40B4-BE49-F238E27FC236}">
                <a16:creationId xmlns:a16="http://schemas.microsoft.com/office/drawing/2014/main" id="{D498DD9B-9540-FE4B-0A76-04B47EE6B4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863067"/>
            <a:ext cx="5257800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0C1283-39B2-4245-E934-1EC8D9A3CD76}"/>
              </a:ext>
            </a:extLst>
          </p:cNvPr>
          <p:cNvCxnSpPr>
            <a:cxnSpLocks/>
          </p:cNvCxnSpPr>
          <p:nvPr/>
        </p:nvCxnSpPr>
        <p:spPr>
          <a:xfrm flipV="1">
            <a:off x="4316846" y="3067592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923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Trees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Also called decision tree regressors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Regression trees also use rules 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IF … THEN … ELSE</a:t>
            </a:r>
            <a:r>
              <a:rPr lang="en-US" dirty="0"/>
              <a:t>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Rules are </a:t>
            </a:r>
            <a:r>
              <a:rPr lang="en-US" b="1" dirty="0"/>
              <a:t>represented</a:t>
            </a:r>
            <a:r>
              <a:rPr lang="en-US" dirty="0"/>
              <a:t> by tree diagrams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Predictions (</a:t>
            </a:r>
            <a:r>
              <a:rPr lang="en-US" b="1" dirty="0" err="1">
                <a:solidFill>
                  <a:schemeClr val="bg1">
                    <a:lumMod val="10000"/>
                  </a:schemeClr>
                </a:solidFill>
              </a:rPr>
              <a:t>y_pred</a:t>
            </a:r>
            <a:r>
              <a:rPr lang="en-US" dirty="0"/>
              <a:t>) are the averages of </a:t>
            </a:r>
            <a:r>
              <a:rPr lang="en-US" i="1" dirty="0"/>
              <a:t>y</a:t>
            </a:r>
            <a:r>
              <a:rPr lang="en-US" dirty="0"/>
              <a:t> on the node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1028" name="Picture 4" descr="SciELO - Brasil - Application of bayesian additive regression trees in the  development of credit scoring models in Brazil Application of bayesian  additive regression trees in the development of credit scoring models">
            <a:extLst>
              <a:ext uri="{FF2B5EF4-FFF2-40B4-BE49-F238E27FC236}">
                <a16:creationId xmlns:a16="http://schemas.microsoft.com/office/drawing/2014/main" id="{E12B5A35-C009-D3BC-B228-B843452BF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14318"/>
          <a:stretch/>
        </p:blipFill>
        <p:spPr bwMode="auto">
          <a:xfrm>
            <a:off x="734546" y="3605646"/>
            <a:ext cx="5119624" cy="30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35F78-A03F-4D4F-1DFA-BA8463A6C67F}"/>
              </a:ext>
            </a:extLst>
          </p:cNvPr>
          <p:cNvSpPr txBox="1"/>
          <p:nvPr/>
        </p:nvSpPr>
        <p:spPr>
          <a:xfrm>
            <a:off x="5567680" y="457350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</a:t>
            </a:r>
            <a:r>
              <a:rPr lang="en-US" dirty="0">
                <a:latin typeface="Courier New" panose="02070309020205020404" pitchFamily="49" charset="0"/>
              </a:rPr>
              <a:t>X2 &lt;= 20 THEN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prediction = 0.33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(X2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(X2 &gt; 20) THEN prediction = 0.55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(X2 = 2) THEN prediction = 0.82</a:t>
            </a:r>
          </a:p>
        </p:txBody>
      </p:sp>
    </p:spTree>
    <p:extLst>
      <p:ext uri="{BB962C8B-B14F-4D97-AF65-F5344CB8AC3E}">
        <p14:creationId xmlns:p14="http://schemas.microsoft.com/office/powerpoint/2010/main" val="3632992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00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Trees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impurity metrics can be: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Squared error (MSE)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Friedman MSE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Absolute error (MAE)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Clr>
                    <a:srgbClr val="000000"/>
                  </a:buClr>
                  <a:buSzPts val="2800"/>
                  <a:buFont typeface="Arial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SciELO - Brasil - Application of bayesian additive regression trees in the  development of credit scoring models in Brazil Application of bayesian  additive regression trees in the development of credit scoring models">
            <a:extLst>
              <a:ext uri="{FF2B5EF4-FFF2-40B4-BE49-F238E27FC236}">
                <a16:creationId xmlns:a16="http://schemas.microsoft.com/office/drawing/2014/main" id="{E12B5A35-C009-D3BC-B228-B843452BF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14318"/>
          <a:stretch/>
        </p:blipFill>
        <p:spPr bwMode="auto">
          <a:xfrm>
            <a:off x="883870" y="3576320"/>
            <a:ext cx="5228273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35F78-A03F-4D4F-1DFA-BA8463A6C67F}"/>
              </a:ext>
            </a:extLst>
          </p:cNvPr>
          <p:cNvSpPr txBox="1"/>
          <p:nvPr/>
        </p:nvSpPr>
        <p:spPr>
          <a:xfrm>
            <a:off x="5567680" y="457350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</a:t>
            </a:r>
            <a:r>
              <a:rPr lang="en-US" dirty="0">
                <a:latin typeface="Courier New" panose="02070309020205020404" pitchFamily="49" charset="0"/>
              </a:rPr>
              <a:t>X2 &lt;= 20 THEN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prediction = 0.33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(X2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(X2 &gt; 20) THEN prediction = 0.55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(X2 = 2) THEN prediction = 0.82</a:t>
            </a:r>
          </a:p>
        </p:txBody>
      </p:sp>
    </p:spTree>
    <p:extLst>
      <p:ext uri="{BB962C8B-B14F-4D97-AF65-F5344CB8AC3E}">
        <p14:creationId xmlns:p14="http://schemas.microsoft.com/office/powerpoint/2010/main" val="39146019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Recursive Partitioning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sz="2800" dirty="0"/>
              <a:t>Repeatedly split the nodes into two parts to decrease impurity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Stop when no more impurity or stopping rule triggered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F7EF6-6651-24D1-D7EA-9D482940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88" y="2994734"/>
            <a:ext cx="5839852" cy="36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Recursive Partitioning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5BF8E1-7BD9-3217-73D3-09951450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76945" y="2722419"/>
            <a:ext cx="4837356" cy="3770456"/>
          </a:xfrm>
          <a:prstGeom prst="rect">
            <a:avLst/>
          </a:prstGeom>
        </p:spPr>
      </p:pic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864299D4-1A48-274F-7042-BC73F8DC6C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sz="2800" dirty="0"/>
              <a:t>Repeatedly split the nodes into two parts to decrease impurity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Stop when no more impurity or stopping rule triggered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1E58CDD-27B2-6090-F806-77B43E5EA672}"/>
              </a:ext>
            </a:extLst>
          </p:cNvPr>
          <p:cNvCxnSpPr/>
          <p:nvPr/>
        </p:nvCxnSpPr>
        <p:spPr>
          <a:xfrm flipV="1">
            <a:off x="2797946" y="3723601"/>
            <a:ext cx="1465118" cy="405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4483EAA-D4FE-8D38-DECB-C72AD0E8AE32}"/>
              </a:ext>
            </a:extLst>
          </p:cNvPr>
          <p:cNvSpPr txBox="1"/>
          <p:nvPr/>
        </p:nvSpPr>
        <p:spPr>
          <a:xfrm>
            <a:off x="1833996" y="4142892"/>
            <a:ext cx="21768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stopping rule triggered</a:t>
            </a:r>
          </a:p>
        </p:txBody>
      </p:sp>
    </p:spTree>
    <p:extLst>
      <p:ext uri="{BB962C8B-B14F-4D97-AF65-F5344CB8AC3E}">
        <p14:creationId xmlns:p14="http://schemas.microsoft.com/office/powerpoint/2010/main" val="350291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E00B65FF-D90D-2D24-BFC9-0E6158E5A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E3FE1BA-8AB2-6A03-19F3-ECC477FCA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Boundary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A91B7A37-3CA0-6F35-CA74-CB57F3EF48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line or curve that separates different groups of data points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Classification models produce linear or non-linear boundaries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</p:txBody>
      </p:sp>
      <p:pic>
        <p:nvPicPr>
          <p:cNvPr id="1026" name="Picture 2" descr="Plot Logistic Regression Decision Boundary in R – QUANTIFYING HEALTH">
            <a:extLst>
              <a:ext uri="{FF2B5EF4-FFF2-40B4-BE49-F238E27FC236}">
                <a16:creationId xmlns:a16="http://schemas.microsoft.com/office/drawing/2014/main" id="{519B65F2-B17C-E4F8-9EC1-32A280500D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1" b="10399"/>
          <a:stretch/>
        </p:blipFill>
        <p:spPr bwMode="auto">
          <a:xfrm>
            <a:off x="1050878" y="2612123"/>
            <a:ext cx="5229330" cy="376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ot Decision Boundary of a Classifier | Mr.Thunder">
            <a:extLst>
              <a:ext uri="{FF2B5EF4-FFF2-40B4-BE49-F238E27FC236}">
                <a16:creationId xmlns:a16="http://schemas.microsoft.com/office/drawing/2014/main" id="{51AD2314-C7BD-15DD-5D49-7510269FE9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8"/>
          <a:stretch/>
        </p:blipFill>
        <p:spPr bwMode="auto">
          <a:xfrm>
            <a:off x="6955809" y="3193576"/>
            <a:ext cx="3867310" cy="307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E58B94-3F4D-BE1B-5D49-18925DA996C3}"/>
              </a:ext>
            </a:extLst>
          </p:cNvPr>
          <p:cNvSpPr txBox="1"/>
          <p:nvPr/>
        </p:nvSpPr>
        <p:spPr>
          <a:xfrm>
            <a:off x="3416115" y="629282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0DA9F0-D5D4-9411-36C9-7D4AA9AE5E33}"/>
              </a:ext>
            </a:extLst>
          </p:cNvPr>
          <p:cNvSpPr txBox="1"/>
          <p:nvPr/>
        </p:nvSpPr>
        <p:spPr>
          <a:xfrm>
            <a:off x="8609064" y="619449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BDD11-981D-4457-D49C-4E1A57B769DF}"/>
              </a:ext>
            </a:extLst>
          </p:cNvPr>
          <p:cNvSpPr txBox="1"/>
          <p:nvPr/>
        </p:nvSpPr>
        <p:spPr>
          <a:xfrm>
            <a:off x="612818" y="4492814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C2EF32A-6037-1C60-2EB8-7FBF8475F332}"/>
              </a:ext>
            </a:extLst>
          </p:cNvPr>
          <p:cNvSpPr txBox="1"/>
          <p:nvPr/>
        </p:nvSpPr>
        <p:spPr>
          <a:xfrm>
            <a:off x="6651288" y="4492814"/>
            <a:ext cx="45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102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>
          <a:extLst>
            <a:ext uri="{FF2B5EF4-FFF2-40B4-BE49-F238E27FC236}">
              <a16:creationId xmlns:a16="http://schemas.microsoft.com/office/drawing/2014/main" id="{4B00B9CC-5277-9132-3EDF-0DD84B815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>
            <a:extLst>
              <a:ext uri="{FF2B5EF4-FFF2-40B4-BE49-F238E27FC236}">
                <a16:creationId xmlns:a16="http://schemas.microsoft.com/office/drawing/2014/main" id="{C02185FD-E7FB-AD34-3240-A92F226070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Tree Boundaries</a:t>
            </a:r>
            <a:endParaRPr dirty="0"/>
          </a:p>
        </p:txBody>
      </p:sp>
      <p:sp>
        <p:nvSpPr>
          <p:cNvPr id="2" name="Google Shape;251;p1">
            <a:extLst>
              <a:ext uri="{FF2B5EF4-FFF2-40B4-BE49-F238E27FC236}">
                <a16:creationId xmlns:a16="http://schemas.microsoft.com/office/drawing/2014/main" id="{FA9D3512-6157-FAE3-1CE4-DDC0407465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Determined by overlapping orthogonal half-planes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split creates represents a subsequent decision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2C2DC4-4758-7E0D-F71E-CD30BC197443}"/>
              </a:ext>
            </a:extLst>
          </p:cNvPr>
          <p:cNvSpPr txBox="1"/>
          <p:nvPr/>
        </p:nvSpPr>
        <p:spPr>
          <a:xfrm>
            <a:off x="2747375" y="6157006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E8219A-492D-0C0B-E608-4FABB6ADCBA5}"/>
              </a:ext>
            </a:extLst>
          </p:cNvPr>
          <p:cNvSpPr txBox="1"/>
          <p:nvPr/>
        </p:nvSpPr>
        <p:spPr>
          <a:xfrm>
            <a:off x="727164" y="4315904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ECCE90-EE37-4796-92F1-9143323931A2}"/>
              </a:ext>
            </a:extLst>
          </p:cNvPr>
          <p:cNvSpPr txBox="1"/>
          <p:nvPr/>
        </p:nvSpPr>
        <p:spPr>
          <a:xfrm>
            <a:off x="5958209" y="4312641"/>
            <a:ext cx="450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2</a:t>
            </a:r>
          </a:p>
        </p:txBody>
      </p:sp>
      <p:pic>
        <p:nvPicPr>
          <p:cNvPr id="5122" name="Picture 2" descr="dtree">
            <a:extLst>
              <a:ext uri="{FF2B5EF4-FFF2-40B4-BE49-F238E27FC236}">
                <a16:creationId xmlns:a16="http://schemas.microsoft.com/office/drawing/2014/main" id="{8589F3ED-06C9-2C37-795D-7A2BBC9E48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53"/>
          <a:stretch/>
        </p:blipFill>
        <p:spPr bwMode="auto">
          <a:xfrm>
            <a:off x="1391175" y="2810896"/>
            <a:ext cx="3417386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dtree">
            <a:extLst>
              <a:ext uri="{FF2B5EF4-FFF2-40B4-BE49-F238E27FC236}">
                <a16:creationId xmlns:a16="http://schemas.microsoft.com/office/drawing/2014/main" id="{84FE5FDF-C7EE-7750-72E7-63277F0B99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06" t="845" r="-653" b="-845"/>
          <a:stretch/>
        </p:blipFill>
        <p:spPr bwMode="auto">
          <a:xfrm>
            <a:off x="6408973" y="2859012"/>
            <a:ext cx="3417386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C821E5-037E-A356-FDF4-C616A43ECE1E}"/>
              </a:ext>
            </a:extLst>
          </p:cNvPr>
          <p:cNvSpPr txBox="1"/>
          <p:nvPr/>
        </p:nvSpPr>
        <p:spPr>
          <a:xfrm>
            <a:off x="7892284" y="6242980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</a:t>
            </a:r>
            <a:r>
              <a:rPr lang="en-US" sz="2000" b="1" baseline="-25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977054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APP_VERSION" val="1.5.0.0"/>
  <p:tag name="SLIDO_PRESENTATION_ID" val="4620060c-45ba-48e3-994c-7eec3efdc115"/>
  <p:tag name="SLIDO_EVENT_UUID" val="ed763c74-3a1d-431f-b5bf-e38207bb651d"/>
  <p:tag name="SLIDO_EVENT_SECTION_UUID" val="f1bf3bfa-d89b-470d-8908-7328cdeab50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1a50a2c3-1f47-4743-9cbe-356ed846b1fc"/>
  <p:tag name="SLIDO_TIMELINE" val="W3sic2hvd1Jlc3VsdHMiOmZhbHNlLCJwb2xsUXVlc3Rpb25VdWlkIjoiZjljZGI0NTYtYmE5My00ZGI2LWEyZTQtZjE5ODY0Yzg0ZDIxIn0seyJwb2xsUXVlc3Rpb25VdWlkIjoiZjljZGI0NTYtYmE5My00ZGI2LWEyZTQtZjE5ODY0Yzg0ZDIxIiwic2hvd1Jlc3VsdHMiOnRydWV9XQ==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9e040aa-ebd6-4867-976d-2b333d6111be"/>
  <p:tag name="SLIDO_TIMELINE" val="W3sicG9sbFF1ZXN0aW9uVXVpZCI6ImU3NWYxYTFkLWNhOTYtNDQ0ZS1iYzY3LTUzZjJmNTU3ZmRjNSIsInNob3dSZXN1bHRzIjpmYWxzZX0seyJwb2xsUXVlc3Rpb25VdWlkIjoiZTc1ZjFhMWQtY2E5Ni00NDRlLWJjNjctNTNmMmY1NTdmZGM1Iiwic2hvd1Jlc3VsdHMiOnRydWV9XQ==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ec0133d1-5b05-475f-bdcd-379775e26613"/>
  <p:tag name="SLIDO_TIMELINE" val="W3sicG9sbFF1ZXN0aW9uVXVpZCI6IjRmODMzZTY4LWFkMjUtNGU5ZS1hOGExLTc2OWU4YjI0YzBhYiIsInNob3dSZXN1bHRzIjpmYWxzZX0seyJzaG93UmVzdWx0cyI6dHJ1ZSwicG9sbFF1ZXN0aW9uVXVpZCI6IjRmODMzZTY4LWFkMjUtNGU5ZS1hOGExLTc2OWU4YjI0YzBhYiJ9XQ==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d33fd508-f69c-4931-a6af-2821772a219a"/>
  <p:tag name="SLIDO_TIMELINE" val="W3sic2hvd1Jlc3VsdHMiOmZhbHNlLCJwb2xsUXVlc3Rpb25VdWlkIjoiZDI0NjBjOWItMDNkZC00ZTBlLTk3ZWYtMmYwMmJkYTJmM2M3In0seyJwb2xsUXVlc3Rpb25VdWlkIjoiZDI0NjBjOWItMDNkZC00ZTBlLTk3ZWYtMmYwMmJkYTJmM2M3Iiwic2hvd1Jlc3VsdHMiOnRydWV9XQ==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729c3f71-fe79-4709-bf00-5403f2c9f3a0"/>
  <p:tag name="SLIDO_TIMELINE" val="W3sicG9sbFF1ZXN0aW9uVXVpZCI6IjQ4NzJmMTFiLWFiNjItNGNkNy05MmMyLTE5MzYwYmZkYzQ0YSIsInNob3dSZXN1bHRzIjpmYWxzZX0seyJwb2xsUXVlc3Rpb25VdWlkIjoiNDg3MmYxMWItYWI2Mi00Y2Q3LTkyYzItMTkzNjBiZmRjNDRhIiwic2hvd1Jlc3VsdHMiOnRydWV9XQ==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logo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interaction_image"/>
  <p:tag name="INTERACTION_TYPE" val="multiplechoic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titl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remind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dotty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ELEMENT" val="foot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O_TYPE" val="SlidoPoll"/>
  <p:tag name="SLIDO_POLL_UUID" val="1c6199f4-4770-42d8-b929-b930b7c2dbab"/>
  <p:tag name="SLIDO_TIMELINE" val="W3sic2hvd1Jlc3VsdHMiOmZhbHNlLCJwb2xsUXVlc3Rpb25VdWlkIjoiOWM3ODUzYTQtZGNhMC00ZGRjLTk4YmMtZDQ2NmYxMjc4ZGI0In0seyJzaG93UmVzdWx0cyI6dHJ1ZSwicG9sbFF1ZXN0aW9uVXVpZCI6IjljNzg1M2E0LWRjYTAtNGRkYy05OGJjLWQ0NjZmMTI3OGRiNCJ9XQ=="/>
</p:tagLst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11538</TotalTime>
  <Words>1655</Words>
  <Application>Microsoft Macintosh PowerPoint</Application>
  <PresentationFormat>Widescreen</PresentationFormat>
  <Paragraphs>210</Paragraphs>
  <Slides>52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Arial</vt:lpstr>
      <vt:lpstr>Lato</vt:lpstr>
      <vt:lpstr>Roboto Slab</vt:lpstr>
      <vt:lpstr>Lato Light</vt:lpstr>
      <vt:lpstr>Cambria Math</vt:lpstr>
      <vt:lpstr>Wingdings</vt:lpstr>
      <vt:lpstr>Courier New</vt:lpstr>
      <vt:lpstr>Office Theme</vt:lpstr>
      <vt:lpstr>Module 5</vt:lpstr>
      <vt:lpstr> Decision/Regression Trees Recursive Partitioning and Impurity</vt:lpstr>
      <vt:lpstr>Trees are Rules-Based Algorithms</vt:lpstr>
      <vt:lpstr>Decision Trees</vt:lpstr>
      <vt:lpstr>Regression Trees </vt:lpstr>
      <vt:lpstr>Recursive Partitioning</vt:lpstr>
      <vt:lpstr>Recursive Partitioning</vt:lpstr>
      <vt:lpstr>Decision Boundary</vt:lpstr>
      <vt:lpstr>Decision Tree Boundaries</vt:lpstr>
      <vt:lpstr>Decision Tree Boundaries</vt:lpstr>
      <vt:lpstr>How to Measure Impurity</vt:lpstr>
      <vt:lpstr>How to Measure Impurity</vt:lpstr>
      <vt:lpstr>The Gini Index (Classification)</vt:lpstr>
      <vt:lpstr>The Gini Index (Root Node)</vt:lpstr>
      <vt:lpstr>The Gini Index (Right Node)</vt:lpstr>
      <vt:lpstr>The Gini Index (Left Node)</vt:lpstr>
      <vt:lpstr>PowerPoint Presentation</vt:lpstr>
      <vt:lpstr>PowerPoint Presentation</vt:lpstr>
      <vt:lpstr>PowerPoint Presentation</vt:lpstr>
      <vt:lpstr>PowerPoint Presentation</vt:lpstr>
      <vt:lpstr>The Gini Index of a Split</vt:lpstr>
      <vt:lpstr>PowerPoint Presentation</vt:lpstr>
      <vt:lpstr>The Gini Improvement of a Split</vt:lpstr>
      <vt:lpstr>PowerPoint Presentation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Python</vt:lpstr>
      <vt:lpstr>The Entropy (Classification)</vt:lpstr>
      <vt:lpstr>The Entropy (Root Node)</vt:lpstr>
      <vt:lpstr>The Entropy (at Right Node)</vt:lpstr>
      <vt:lpstr>The Entropy (at Left Node)</vt:lpstr>
      <vt:lpstr>The Entropy (Combined Split)</vt:lpstr>
      <vt:lpstr>The Entropy Split</vt:lpstr>
      <vt:lpstr>Python</vt:lpstr>
      <vt:lpstr>Regression Trees 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</cp:lastModifiedBy>
  <cp:revision>164</cp:revision>
  <dcterms:modified xsi:type="dcterms:W3CDTF">2024-10-20T22:47:06Z</dcterms:modified>
</cp:coreProperties>
</file>